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998" userDrawn="1">
          <p15:clr>
            <a:srgbClr val="A4A3A4"/>
          </p15:clr>
        </p15:guide>
        <p15:guide id="3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6B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0" autoAdjust="0"/>
    <p:restoredTop sz="94660"/>
  </p:normalViewPr>
  <p:slideViewPr>
    <p:cSldViewPr snapToGrid="0">
      <p:cViewPr>
        <p:scale>
          <a:sx n="75" d="100"/>
          <a:sy n="75" d="100"/>
        </p:scale>
        <p:origin x="1878" y="54"/>
      </p:cViewPr>
      <p:guideLst>
        <p:guide orient="horz" pos="1848"/>
        <p:guide pos="998"/>
        <p:guide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7031BB5-BDD3-442F-9091-B06A0A94A4DE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73513"/>
            <a:ext cx="5608975" cy="366028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375C75-5006-4EA8-9059-32CBB0B0D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29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2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3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61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73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8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9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6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3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10D-9B39-47EE-A536-23C4838B9764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7" Type="http://schemas.openxmlformats.org/officeDocument/2006/relationships/image" Target="../media/image5.jpg"/><Relationship Id="rId2" Type="http://schemas.openxmlformats.org/officeDocument/2006/relationships/image" Target="../media/image1.emf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15" Type="http://schemas.openxmlformats.org/officeDocument/2006/relationships/image" Target="NUL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" y="9816018"/>
            <a:ext cx="7559676" cy="889132"/>
            <a:chOff x="-1" y="9816018"/>
            <a:chExt cx="7559676" cy="889132"/>
          </a:xfrm>
        </p:grpSpPr>
        <p:sp>
          <p:nvSpPr>
            <p:cNvPr id="45" name="Прямоугольник 47"/>
            <p:cNvSpPr/>
            <p:nvPr/>
          </p:nvSpPr>
          <p:spPr>
            <a:xfrm>
              <a:off x="-1" y="9816018"/>
              <a:ext cx="7559676" cy="889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sp>
          <p:nvSpPr>
            <p:cNvPr id="52" name="Прямоугольник 7"/>
            <p:cNvSpPr/>
            <p:nvPr/>
          </p:nvSpPr>
          <p:spPr>
            <a:xfrm rot="16200000">
              <a:off x="1822694" y="8755108"/>
              <a:ext cx="127348" cy="3772735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Прямоугольник 8"/>
            <p:cNvSpPr/>
            <p:nvPr/>
          </p:nvSpPr>
          <p:spPr>
            <a:xfrm rot="16200000">
              <a:off x="5588746" y="8734221"/>
              <a:ext cx="127348" cy="381451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1" name="Rectangle 10"/>
          <p:cNvSpPr/>
          <p:nvPr/>
        </p:nvSpPr>
        <p:spPr>
          <a:xfrm>
            <a:off x="-1" y="0"/>
            <a:ext cx="7559676" cy="932228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7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Прямоугольник 60"/>
          <p:cNvSpPr/>
          <p:nvPr/>
        </p:nvSpPr>
        <p:spPr>
          <a:xfrm>
            <a:off x="5083510" y="1504335"/>
            <a:ext cx="184731" cy="3579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endParaRPr lang="ru-RU" sz="863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"/>
            <a:endParaRPr lang="ru-RU" sz="863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0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36264"/>
              </p:ext>
            </p:extLst>
          </p:nvPr>
        </p:nvGraphicFramePr>
        <p:xfrm>
          <a:off x="252123" y="1221883"/>
          <a:ext cx="3517675" cy="1852963"/>
        </p:xfrm>
        <a:graphic>
          <a:graphicData uri="http://schemas.openxmlformats.org/drawingml/2006/table">
            <a:tbl>
              <a:tblPr/>
              <a:tblGrid>
                <a:gridCol w="1373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4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658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ООО "Ратибор"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3062891"/>
                  </a:ext>
                </a:extLst>
              </a:tr>
              <a:tr h="166587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Кол-во зданий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22750444"/>
                  </a:ext>
                </a:extLst>
              </a:tr>
              <a:tr h="19992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Кадастровый номер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78:34:0004019:2005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2163413"/>
                  </a:ext>
                </a:extLst>
              </a:tr>
              <a:tr h="24006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GBA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5674,6 м</a:t>
                      </a:r>
                      <a:r>
                        <a:rPr lang="ru-RU" sz="900" u="none" baseline="300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GLA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9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4 122,7 </a:t>
                      </a: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</a:t>
                      </a:r>
                      <a:r>
                        <a:rPr lang="ru-RU" sz="900" u="none" baseline="300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r>
                        <a:rPr lang="en-US" sz="9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42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Этажность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+mn-cs"/>
                        </a:rPr>
                        <a:t>6, подвал</a:t>
                      </a:r>
                      <a:endParaRPr lang="ru-RU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9474920"/>
                  </a:ext>
                </a:extLst>
              </a:tr>
              <a:tr h="16875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Паркинг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Есть, подземный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6755378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Год постройки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1956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3902868"/>
                  </a:ext>
                </a:extLst>
              </a:tr>
            </a:tbl>
          </a:graphicData>
        </a:graphic>
      </p:graphicFrame>
      <p:graphicFrame>
        <p:nvGraphicFramePr>
          <p:cNvPr id="43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73942"/>
              </p:ext>
            </p:extLst>
          </p:nvPr>
        </p:nvGraphicFramePr>
        <p:xfrm>
          <a:off x="214740" y="3532328"/>
          <a:ext cx="3526484" cy="1590982"/>
        </p:xfrm>
        <a:graphic>
          <a:graphicData uri="http://schemas.openxmlformats.org/drawingml/2006/table">
            <a:tbl>
              <a:tblPr/>
              <a:tblGrid>
                <a:gridCol w="1382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41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ООО «Мир»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Кол-во участков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</a:rPr>
                        <a:t>2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6498489"/>
                  </a:ext>
                </a:extLst>
              </a:tr>
              <a:tr h="21360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3 751 </a:t>
                      </a: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м</a:t>
                      </a:r>
                      <a:r>
                        <a:rPr lang="ru-RU" sz="900" u="none" baseline="300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КН: 78:34:0004019:5, 78:34:0004019:2389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Категория земель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Земли населенных пунктов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ВРИ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для размещения</a:t>
                      </a:r>
                      <a:r>
                        <a:rPr lang="ru-RU" sz="9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объектов делового</a:t>
                      </a:r>
                      <a:r>
                        <a:rPr lang="ru-RU" sz="9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назначения, в том числе</a:t>
                      </a:r>
                      <a:r>
                        <a:rPr lang="ru-RU" sz="90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900" u="none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офисных центров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9474920"/>
                  </a:ext>
                </a:extLst>
              </a:tr>
            </a:tbl>
          </a:graphicData>
        </a:graphic>
      </p:graphicFrame>
      <p:graphicFrame>
        <p:nvGraphicFramePr>
          <p:cNvPr id="46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45920"/>
              </p:ext>
            </p:extLst>
          </p:nvPr>
        </p:nvGraphicFramePr>
        <p:xfrm>
          <a:off x="224921" y="5479897"/>
          <a:ext cx="3517676" cy="368966"/>
        </p:xfrm>
        <a:graphic>
          <a:graphicData uri="http://schemas.openxmlformats.org/drawingml/2006/table">
            <a:tbl>
              <a:tblPr/>
              <a:tblGrid>
                <a:gridCol w="1373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41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896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Инженерные </a:t>
                      </a:r>
                      <a:b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коммуникации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Электроснабжение, теплоснабжение, водоснабжение, канализация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3187"/>
              </p:ext>
            </p:extLst>
          </p:nvPr>
        </p:nvGraphicFramePr>
        <p:xfrm>
          <a:off x="227490" y="6403674"/>
          <a:ext cx="3517675" cy="460828"/>
        </p:xfrm>
        <a:graphic>
          <a:graphicData uri="http://schemas.openxmlformats.org/drawingml/2006/table">
            <a:tbl>
              <a:tblPr/>
              <a:tblGrid>
                <a:gridCol w="13734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4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ООО "Ратибор"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Залогодержатель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Банк "ТРАСТ" (ПАО)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8538357"/>
                  </a:ext>
                </a:extLst>
              </a:tr>
            </a:tbl>
          </a:graphicData>
        </a:graphic>
      </p:graphicFrame>
      <p:graphicFrame>
        <p:nvGraphicFramePr>
          <p:cNvPr id="49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4668"/>
              </p:ext>
            </p:extLst>
          </p:nvPr>
        </p:nvGraphicFramePr>
        <p:xfrm>
          <a:off x="220789" y="7366529"/>
          <a:ext cx="3517676" cy="460828"/>
        </p:xfrm>
        <a:graphic>
          <a:graphicData uri="http://schemas.openxmlformats.org/drawingml/2006/table">
            <a:tbl>
              <a:tblPr/>
              <a:tblGrid>
                <a:gridCol w="1389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83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Цена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 процессе переоценки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Структура сделки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ДКПН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8538357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52123" y="971521"/>
            <a:ext cx="3549409" cy="27488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</a:t>
            </a:r>
            <a:r>
              <a:rPr lang="ru-RU" sz="1079" b="1" dirty="0" smtClean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Зданию</a:t>
            </a:r>
            <a:endParaRPr lang="ru-RU" sz="1079" b="1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3548" y="3295220"/>
            <a:ext cx="3332452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</a:t>
            </a:r>
            <a:r>
              <a:rPr lang="ru-RU" sz="1079" b="1" dirty="0" smtClean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земельным участкам</a:t>
            </a:r>
            <a:endParaRPr lang="ru-RU" sz="1079" b="1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4921" y="5228156"/>
            <a:ext cx="2554485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Технические характеристики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4921" y="6130476"/>
            <a:ext cx="1971918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владения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7988" y="7111708"/>
            <a:ext cx="1752599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сделки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51372" y="157782"/>
            <a:ext cx="358669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8"/>
              </a:lnSpc>
            </a:pPr>
            <a:r>
              <a:rPr lang="ru-RU" sz="1727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Административно-офисное здание</a:t>
            </a:r>
            <a:endParaRPr lang="ru-RU" sz="1727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98872" y="188196"/>
            <a:ext cx="2005081" cy="34881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ts val="971"/>
              </a:lnSpc>
            </a:pP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г. Санкт-Петербург, </a:t>
            </a:r>
            <a:r>
              <a:rPr lang="ru-RU" sz="863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Ушаковская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набережная, д.5, лит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А</a:t>
            </a:r>
            <a:endParaRPr lang="ru-RU" sz="86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3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516" y="157781"/>
            <a:ext cx="1170697" cy="441641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6461371" y="9816019"/>
            <a:ext cx="906576" cy="761782"/>
          </a:xfrm>
          <a:prstGeom prst="rect">
            <a:avLst/>
          </a:prstGeom>
          <a:noFill/>
        </p:spPr>
        <p:txBody>
          <a:bodyPr wrap="square" lIns="0" rtlCol="0" anchor="ctr" anchorCtr="0">
            <a:noAutofit/>
          </a:bodyPr>
          <a:lstStyle/>
          <a:p>
            <a:pPr algn="ctr"/>
            <a:r>
              <a:rPr lang="ru-RU" sz="1619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239</a:t>
            </a:r>
            <a:endParaRPr lang="ru-RU" sz="1619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322" y="9931819"/>
            <a:ext cx="3169677" cy="524616"/>
          </a:xfrm>
          <a:prstGeom prst="rect">
            <a:avLst/>
          </a:prstGeom>
          <a:noFill/>
        </p:spPr>
        <p:txBody>
          <a:bodyPr wrap="square" lIns="0" tIns="38856" rIns="77712" bIns="38856" numCol="2" rtlCol="0">
            <a:noAutofit/>
          </a:bodyPr>
          <a:lstStyle/>
          <a:p>
            <a:r>
              <a: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Контактная информация:</a:t>
            </a:r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+ 7 916-450-28-44  </a:t>
            </a:r>
          </a:p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E-mail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dn@trust.ru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Адрес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Известковый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переулок, 3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b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09004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Москва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465" y="1014896"/>
            <a:ext cx="3710210" cy="1971049"/>
          </a:xfrm>
          <a:prstGeom prst="rect">
            <a:avLst/>
          </a:prstGeom>
        </p:spPr>
      </p:pic>
      <p:grpSp>
        <p:nvGrpSpPr>
          <p:cNvPr id="29" name="Group 74">
            <a:extLst>
              <a:ext uri="{FF2B5EF4-FFF2-40B4-BE49-F238E27FC236}">
                <a16:creationId xmlns="" xmlns:a16="http://schemas.microsoft.com/office/drawing/2014/main" id="{35462A5D-FAD6-744B-A702-0C8BAA70F5A1}"/>
              </a:ext>
            </a:extLst>
          </p:cNvPr>
          <p:cNvGrpSpPr/>
          <p:nvPr/>
        </p:nvGrpSpPr>
        <p:grpSpPr>
          <a:xfrm>
            <a:off x="6294422" y="2139280"/>
            <a:ext cx="333898" cy="448803"/>
            <a:chOff x="4596372" y="1532682"/>
            <a:chExt cx="328178" cy="473267"/>
          </a:xfrm>
        </p:grpSpPr>
        <p:sp>
          <p:nvSpPr>
            <p:cNvPr id="30" name="Oval 75">
              <a:extLst>
                <a:ext uri="{FF2B5EF4-FFF2-40B4-BE49-F238E27FC236}">
                  <a16:creationId xmlns="" xmlns:a16="http://schemas.microsoft.com/office/drawing/2014/main" id="{970BDF65-5E3F-C042-A340-2DE32EC09A41}"/>
                </a:ext>
              </a:extLst>
            </p:cNvPr>
            <p:cNvSpPr/>
            <p:nvPr/>
          </p:nvSpPr>
          <p:spPr>
            <a:xfrm flipH="1" flipV="1">
              <a:off x="4646571" y="1544116"/>
              <a:ext cx="240480" cy="2404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pic>
          <p:nvPicPr>
            <p:cNvPr id="31" name="Graphic 19">
              <a:extLst>
                <a:ext uri="{FF2B5EF4-FFF2-40B4-BE49-F238E27FC236}">
                  <a16:creationId xmlns="" xmlns:a16="http://schemas.microsoft.com/office/drawing/2014/main" id="{CC3C24EB-E25B-4543-82ED-189461C35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4596372" y="1532682"/>
              <a:ext cx="328178" cy="473267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465" y="2968039"/>
            <a:ext cx="3710210" cy="27418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465" y="5709861"/>
            <a:ext cx="3710210" cy="277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136</Words>
  <Application>Microsoft Office PowerPoint</Application>
  <PresentationFormat>Произвольный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Якушкин Александр Викторович</dc:creator>
  <cp:lastModifiedBy>Солдатов Дмитрий Алексеевич</cp:lastModifiedBy>
  <cp:revision>244</cp:revision>
  <cp:lastPrinted>2020-01-30T16:51:56Z</cp:lastPrinted>
  <dcterms:created xsi:type="dcterms:W3CDTF">2020-01-10T09:54:38Z</dcterms:created>
  <dcterms:modified xsi:type="dcterms:W3CDTF">2021-05-28T10:53:21Z</dcterms:modified>
</cp:coreProperties>
</file>