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9" r:id="rId2"/>
  </p:sldIdLst>
  <p:sldSz cx="7559675" cy="1069181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8" userDrawn="1">
          <p15:clr>
            <a:srgbClr val="A4A3A4"/>
          </p15:clr>
        </p15:guide>
        <p15:guide id="2" pos="998" userDrawn="1">
          <p15:clr>
            <a:srgbClr val="A4A3A4"/>
          </p15:clr>
        </p15:guide>
        <p15:guide id="3" pos="1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46B"/>
    <a:srgbClr val="AF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10" autoAdjust="0"/>
    <p:restoredTop sz="94660"/>
  </p:normalViewPr>
  <p:slideViewPr>
    <p:cSldViewPr snapToGrid="0">
      <p:cViewPr>
        <p:scale>
          <a:sx n="75" d="100"/>
          <a:sy n="75" d="100"/>
        </p:scale>
        <p:origin x="1878" y="54"/>
      </p:cViewPr>
      <p:guideLst>
        <p:guide orient="horz" pos="1848"/>
        <p:guide pos="998"/>
        <p:guide pos="1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5341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159" y="1"/>
            <a:ext cx="3038604" cy="465341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E7031BB5-BDD3-442F-9091-B06A0A94A4DE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97125" y="1162050"/>
            <a:ext cx="221615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0714" y="4473513"/>
            <a:ext cx="5608975" cy="3660281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31059"/>
            <a:ext cx="3038604" cy="465341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159" y="8831059"/>
            <a:ext cx="3038604" cy="465341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85375C75-5006-4EA8-9059-32CBB0B0D2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58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B10D-9B39-47EE-A536-23C4838B9764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291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B10D-9B39-47EE-A536-23C4838B9764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420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B10D-9B39-47EE-A536-23C4838B9764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520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B10D-9B39-47EE-A536-23C4838B9764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933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B10D-9B39-47EE-A536-23C4838B9764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61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B10D-9B39-47EE-A536-23C4838B9764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73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B10D-9B39-47EE-A536-23C4838B9764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68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B10D-9B39-47EE-A536-23C4838B9764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592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B10D-9B39-47EE-A536-23C4838B9764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666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B10D-9B39-47EE-A536-23C4838B9764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135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B10D-9B39-47EE-A536-23C4838B9764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61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9B10D-9B39-47EE-A536-23C4838B9764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229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17" Type="http://schemas.openxmlformats.org/officeDocument/2006/relationships/image" Target="../media/image5.jpg"/><Relationship Id="rId2" Type="http://schemas.openxmlformats.org/officeDocument/2006/relationships/image" Target="../media/image1.emf"/><Relationship Id="rId16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15" Type="http://schemas.openxmlformats.org/officeDocument/2006/relationships/image" Target="NUL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1" y="9816018"/>
            <a:ext cx="7559676" cy="889132"/>
            <a:chOff x="-1" y="9816018"/>
            <a:chExt cx="7559676" cy="889132"/>
          </a:xfrm>
        </p:grpSpPr>
        <p:sp>
          <p:nvSpPr>
            <p:cNvPr id="45" name="Прямоугольник 47"/>
            <p:cNvSpPr/>
            <p:nvPr/>
          </p:nvSpPr>
          <p:spPr>
            <a:xfrm>
              <a:off x="-1" y="9816018"/>
              <a:ext cx="7559676" cy="8891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47"/>
            </a:p>
          </p:txBody>
        </p:sp>
        <p:sp>
          <p:nvSpPr>
            <p:cNvPr id="52" name="Прямоугольник 7"/>
            <p:cNvSpPr/>
            <p:nvPr/>
          </p:nvSpPr>
          <p:spPr>
            <a:xfrm rot="16200000">
              <a:off x="1822694" y="8755108"/>
              <a:ext cx="127348" cy="3772735"/>
            </a:xfrm>
            <a:prstGeom prst="rect">
              <a:avLst/>
            </a:prstGeom>
            <a:solidFill>
              <a:srgbClr val="AD0F0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47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3" name="Прямоугольник 8"/>
            <p:cNvSpPr/>
            <p:nvPr/>
          </p:nvSpPr>
          <p:spPr>
            <a:xfrm rot="16200000">
              <a:off x="5588746" y="8734221"/>
              <a:ext cx="127348" cy="3814510"/>
            </a:xfrm>
            <a:prstGeom prst="rect">
              <a:avLst/>
            </a:prstGeom>
            <a:solidFill>
              <a:srgbClr val="E206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47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41" name="Rectangle 10"/>
          <p:cNvSpPr/>
          <p:nvPr/>
        </p:nvSpPr>
        <p:spPr>
          <a:xfrm>
            <a:off x="-1" y="0"/>
            <a:ext cx="7559676" cy="932228"/>
          </a:xfrm>
          <a:prstGeom prst="rect">
            <a:avLst/>
          </a:prstGeom>
          <a:solidFill>
            <a:srgbClr val="004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7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9" name="Прямоугольник 60"/>
          <p:cNvSpPr/>
          <p:nvPr/>
        </p:nvSpPr>
        <p:spPr>
          <a:xfrm>
            <a:off x="5083510" y="1504335"/>
            <a:ext cx="184731" cy="3579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endParaRPr lang="ru-RU" sz="863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fontAlgn="b"/>
            <a:endParaRPr lang="ru-RU" sz="863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0" name="Group 429">
            <a:extLst>
              <a:ext uri="{FF2B5EF4-FFF2-40B4-BE49-F238E27FC236}">
                <a16:creationId xmlns="" xmlns:a16="http://schemas.microsoft.com/office/drawing/2014/main" id="{B6796496-AE79-4D33-ABAB-A2A65CA3E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636264"/>
              </p:ext>
            </p:extLst>
          </p:nvPr>
        </p:nvGraphicFramePr>
        <p:xfrm>
          <a:off x="252123" y="1221883"/>
          <a:ext cx="3517675" cy="1852963"/>
        </p:xfrm>
        <a:graphic>
          <a:graphicData uri="http://schemas.openxmlformats.org/drawingml/2006/table">
            <a:tbl>
              <a:tblPr/>
              <a:tblGrid>
                <a:gridCol w="13734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441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66587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Собственник</a:t>
                      </a: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ООО "Ратибор"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13062891"/>
                  </a:ext>
                </a:extLst>
              </a:tr>
              <a:tr h="166587"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Кол-во зданий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1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22750444"/>
                  </a:ext>
                </a:extLst>
              </a:tr>
              <a:tr h="19992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Кадастровый номер</a:t>
                      </a: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9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78:34:0004019:2005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72163413"/>
                  </a:ext>
                </a:extLst>
              </a:tr>
              <a:tr h="24006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GBA</a:t>
                      </a: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dirty="0" smtClean="0">
                          <a:solidFill>
                            <a:schemeClr val="tx1"/>
                          </a:solidFill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5674,6 м</a:t>
                      </a:r>
                      <a:r>
                        <a:rPr lang="ru-RU" sz="900" u="none" baseline="30000" dirty="0" smtClean="0">
                          <a:solidFill>
                            <a:schemeClr val="tx1"/>
                          </a:solidFill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484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GLA</a:t>
                      </a: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ru-RU" sz="900" u="none" baseline="0" dirty="0" smtClean="0">
                          <a:solidFill>
                            <a:schemeClr val="tx1"/>
                          </a:solidFill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4 122,7 </a:t>
                      </a:r>
                      <a:r>
                        <a:rPr lang="ru-RU" sz="900" u="none" dirty="0" smtClean="0">
                          <a:solidFill>
                            <a:schemeClr val="tx1"/>
                          </a:solidFill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м</a:t>
                      </a:r>
                      <a:r>
                        <a:rPr lang="ru-RU" sz="900" u="none" baseline="30000" dirty="0" smtClean="0">
                          <a:solidFill>
                            <a:schemeClr val="tx1"/>
                          </a:solidFill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  <a:r>
                        <a:rPr lang="en-US" sz="900" u="none" baseline="0" dirty="0" smtClean="0">
                          <a:solidFill>
                            <a:schemeClr val="tx1"/>
                          </a:solidFill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endParaRPr kumimoji="0" lang="ru-RU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3427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Этажность</a:t>
                      </a: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Verdana" pitchFamily="34" charset="0"/>
                          <a:cs typeface="+mn-cs"/>
                        </a:rPr>
                        <a:t>6, подвал</a:t>
                      </a:r>
                      <a:endParaRPr lang="ru-RU" sz="9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29474920"/>
                  </a:ext>
                </a:extLst>
              </a:tr>
              <a:tr h="168753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Паркинг</a:t>
                      </a: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Есть, подземный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46755378"/>
                  </a:ext>
                </a:extLst>
              </a:tr>
              <a:tr h="22484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Год постройки</a:t>
                      </a: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dirty="0" smtClean="0">
                          <a:solidFill>
                            <a:schemeClr val="tx1"/>
                          </a:solidFill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1956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63902868"/>
                  </a:ext>
                </a:extLst>
              </a:tr>
            </a:tbl>
          </a:graphicData>
        </a:graphic>
      </p:graphicFrame>
      <p:graphicFrame>
        <p:nvGraphicFramePr>
          <p:cNvPr id="43" name="Group 429">
            <a:extLst>
              <a:ext uri="{FF2B5EF4-FFF2-40B4-BE49-F238E27FC236}">
                <a16:creationId xmlns="" xmlns:a16="http://schemas.microsoft.com/office/drawing/2014/main" id="{B6796496-AE79-4D33-ABAB-A2A65CA3E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273942"/>
              </p:ext>
            </p:extLst>
          </p:nvPr>
        </p:nvGraphicFramePr>
        <p:xfrm>
          <a:off x="214740" y="3532328"/>
          <a:ext cx="3526484" cy="1590982"/>
        </p:xfrm>
        <a:graphic>
          <a:graphicData uri="http://schemas.openxmlformats.org/drawingml/2006/table">
            <a:tbl>
              <a:tblPr/>
              <a:tblGrid>
                <a:gridCol w="13822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4419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2484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Собственник</a:t>
                      </a: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dirty="0" smtClean="0">
                          <a:solidFill>
                            <a:schemeClr val="tx1"/>
                          </a:solidFill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ООО «Мир»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484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Кол-во участков</a:t>
                      </a: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itchFamily="34" charset="0"/>
                        </a:rPr>
                        <a:t>2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76498489"/>
                  </a:ext>
                </a:extLst>
              </a:tr>
              <a:tr h="213609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Общая площадь 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 </a:t>
                      </a: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3 751 </a:t>
                      </a:r>
                      <a:r>
                        <a:rPr lang="ru-RU" sz="900" u="none" dirty="0" smtClean="0">
                          <a:solidFill>
                            <a:schemeClr val="tx1"/>
                          </a:solidFill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м</a:t>
                      </a:r>
                      <a:r>
                        <a:rPr lang="ru-RU" sz="900" u="none" baseline="30000" dirty="0" smtClean="0">
                          <a:solidFill>
                            <a:schemeClr val="tx1"/>
                          </a:solidFill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</a:p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dirty="0" smtClean="0">
                          <a:solidFill>
                            <a:schemeClr val="tx1"/>
                          </a:solidFill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КН: 78:34:0004019:5, 78:34:0004019:2389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484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Категория земель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ru-RU" sz="900" u="none" dirty="0" smtClean="0">
                          <a:solidFill>
                            <a:schemeClr val="tx1"/>
                          </a:solidFill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Земли населенных пунктов</a:t>
                      </a:r>
                      <a:endParaRPr kumimoji="0" lang="ru-RU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484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ВРИ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dirty="0" smtClean="0">
                          <a:solidFill>
                            <a:schemeClr val="tx1"/>
                          </a:solidFill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для размещения</a:t>
                      </a:r>
                      <a:r>
                        <a:rPr lang="ru-RU" sz="900" u="none" baseline="0" dirty="0" smtClean="0">
                          <a:solidFill>
                            <a:schemeClr val="tx1"/>
                          </a:solidFill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ru-RU" sz="900" u="none" dirty="0" smtClean="0">
                          <a:solidFill>
                            <a:schemeClr val="tx1"/>
                          </a:solidFill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объектов делового</a:t>
                      </a:r>
                      <a:r>
                        <a:rPr lang="ru-RU" sz="900" u="none" baseline="0" dirty="0" smtClean="0">
                          <a:solidFill>
                            <a:schemeClr val="tx1"/>
                          </a:solidFill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ru-RU" sz="900" u="none" dirty="0" smtClean="0">
                          <a:solidFill>
                            <a:schemeClr val="tx1"/>
                          </a:solidFill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назначения, в том числе</a:t>
                      </a:r>
                      <a:r>
                        <a:rPr lang="ru-RU" sz="900" u="none" baseline="0" dirty="0" smtClean="0">
                          <a:solidFill>
                            <a:schemeClr val="tx1"/>
                          </a:solidFill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ru-RU" sz="900" u="none" dirty="0" smtClean="0">
                          <a:solidFill>
                            <a:schemeClr val="tx1"/>
                          </a:solidFill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офисных центров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29474920"/>
                  </a:ext>
                </a:extLst>
              </a:tr>
            </a:tbl>
          </a:graphicData>
        </a:graphic>
      </p:graphicFrame>
      <p:graphicFrame>
        <p:nvGraphicFramePr>
          <p:cNvPr id="46" name="Group 429">
            <a:extLst>
              <a:ext uri="{FF2B5EF4-FFF2-40B4-BE49-F238E27FC236}">
                <a16:creationId xmlns="" xmlns:a16="http://schemas.microsoft.com/office/drawing/2014/main" id="{B6796496-AE79-4D33-ABAB-A2A65CA3E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645920"/>
              </p:ext>
            </p:extLst>
          </p:nvPr>
        </p:nvGraphicFramePr>
        <p:xfrm>
          <a:off x="224921" y="5479897"/>
          <a:ext cx="3517676" cy="368966"/>
        </p:xfrm>
        <a:graphic>
          <a:graphicData uri="http://schemas.openxmlformats.org/drawingml/2006/table">
            <a:tbl>
              <a:tblPr/>
              <a:tblGrid>
                <a:gridCol w="13734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4419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8966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Инженерные </a:t>
                      </a:r>
                      <a:b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</a:b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коммуникации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Электроснабжение, теплоснабжение, водоснабжение, канализация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8" name="Group 429">
            <a:extLst>
              <a:ext uri="{FF2B5EF4-FFF2-40B4-BE49-F238E27FC236}">
                <a16:creationId xmlns="" xmlns:a16="http://schemas.microsoft.com/office/drawing/2014/main" id="{B6796496-AE79-4D33-ABAB-A2A65CA3E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13187"/>
              </p:ext>
            </p:extLst>
          </p:nvPr>
        </p:nvGraphicFramePr>
        <p:xfrm>
          <a:off x="227490" y="6403674"/>
          <a:ext cx="3517675" cy="460828"/>
        </p:xfrm>
        <a:graphic>
          <a:graphicData uri="http://schemas.openxmlformats.org/drawingml/2006/table">
            <a:tbl>
              <a:tblPr/>
              <a:tblGrid>
                <a:gridCol w="13734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441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2484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Залогодатель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ООО "Ратибор"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484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Залогодержатель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Банк "ТРАСТ" (ПАО)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78538357"/>
                  </a:ext>
                </a:extLst>
              </a:tr>
            </a:tbl>
          </a:graphicData>
        </a:graphic>
      </p:graphicFrame>
      <p:graphicFrame>
        <p:nvGraphicFramePr>
          <p:cNvPr id="49" name="Group 429">
            <a:extLst>
              <a:ext uri="{FF2B5EF4-FFF2-40B4-BE49-F238E27FC236}">
                <a16:creationId xmlns="" xmlns:a16="http://schemas.microsoft.com/office/drawing/2014/main" id="{B6796496-AE79-4D33-ABAB-A2A65CA3E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94668"/>
              </p:ext>
            </p:extLst>
          </p:nvPr>
        </p:nvGraphicFramePr>
        <p:xfrm>
          <a:off x="220789" y="7366529"/>
          <a:ext cx="3517676" cy="460828"/>
        </p:xfrm>
        <a:graphic>
          <a:graphicData uri="http://schemas.openxmlformats.org/drawingml/2006/table">
            <a:tbl>
              <a:tblPr/>
              <a:tblGrid>
                <a:gridCol w="13893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283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2484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Цена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В процессе переоценки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484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Структура сделки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ДКПН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78538357"/>
                  </a:ext>
                </a:extLst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252123" y="971521"/>
            <a:ext cx="3549409" cy="274883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defTabSz="986912">
              <a:lnSpc>
                <a:spcPts val="1619"/>
              </a:lnSpc>
              <a:spcAft>
                <a:spcPts val="324"/>
              </a:spcAft>
              <a:buClr>
                <a:srgbClr val="FF0000"/>
              </a:buClr>
              <a:defRPr/>
            </a:pPr>
            <a:r>
              <a:rPr lang="ru-RU" sz="1079" b="1" dirty="0">
                <a:solidFill>
                  <a:srgbClr val="00446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Данные по </a:t>
            </a:r>
            <a:r>
              <a:rPr lang="ru-RU" sz="1079" b="1" dirty="0" smtClean="0">
                <a:solidFill>
                  <a:srgbClr val="00446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Зданию</a:t>
            </a:r>
            <a:endParaRPr lang="ru-RU" sz="1079" b="1" dirty="0">
              <a:solidFill>
                <a:srgbClr val="00446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23548" y="3295220"/>
            <a:ext cx="3332452" cy="29751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defTabSz="986912">
              <a:lnSpc>
                <a:spcPts val="1619"/>
              </a:lnSpc>
              <a:spcAft>
                <a:spcPts val="324"/>
              </a:spcAft>
              <a:buClr>
                <a:srgbClr val="FF0000"/>
              </a:buClr>
              <a:defRPr/>
            </a:pPr>
            <a:r>
              <a:rPr lang="ru-RU" sz="1079" b="1" dirty="0">
                <a:solidFill>
                  <a:srgbClr val="00446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Данные по </a:t>
            </a:r>
            <a:r>
              <a:rPr lang="ru-RU" sz="1079" b="1" dirty="0" smtClean="0">
                <a:solidFill>
                  <a:srgbClr val="00446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земельным участкам</a:t>
            </a:r>
            <a:endParaRPr lang="ru-RU" sz="1079" b="1" dirty="0">
              <a:solidFill>
                <a:srgbClr val="00446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24921" y="5228156"/>
            <a:ext cx="2554485" cy="29751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defTabSz="986912">
              <a:lnSpc>
                <a:spcPts val="1619"/>
              </a:lnSpc>
              <a:spcAft>
                <a:spcPts val="324"/>
              </a:spcAft>
              <a:buClr>
                <a:srgbClr val="FF0000"/>
              </a:buClr>
              <a:defRPr/>
            </a:pPr>
            <a:r>
              <a:rPr lang="ru-RU" sz="1079" b="1" dirty="0">
                <a:solidFill>
                  <a:srgbClr val="00446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Технические характеристики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24921" y="6130476"/>
            <a:ext cx="1971918" cy="29751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defTabSz="986912">
              <a:lnSpc>
                <a:spcPts val="1619"/>
              </a:lnSpc>
              <a:spcAft>
                <a:spcPts val="324"/>
              </a:spcAft>
              <a:buClr>
                <a:srgbClr val="FF0000"/>
              </a:buClr>
              <a:defRPr/>
            </a:pPr>
            <a:r>
              <a:rPr lang="ru-RU" sz="1079" b="1" dirty="0">
                <a:solidFill>
                  <a:srgbClr val="00446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Структура владения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27988" y="7111708"/>
            <a:ext cx="1752599" cy="29751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defTabSz="986912">
              <a:lnSpc>
                <a:spcPts val="1619"/>
              </a:lnSpc>
              <a:spcAft>
                <a:spcPts val="324"/>
              </a:spcAft>
              <a:buClr>
                <a:srgbClr val="FF0000"/>
              </a:buClr>
              <a:defRPr/>
            </a:pPr>
            <a:r>
              <a:rPr lang="ru-RU" sz="1079" b="1" dirty="0">
                <a:solidFill>
                  <a:srgbClr val="00446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Параметры сделки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51372" y="157782"/>
            <a:ext cx="3586692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48"/>
              </a:lnSpc>
            </a:pPr>
            <a:r>
              <a:rPr lang="ru-RU" sz="1727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Административно-офисное здание</a:t>
            </a:r>
            <a:endParaRPr lang="ru-RU" sz="1727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898872" y="188196"/>
            <a:ext cx="2005081" cy="348813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ts val="971"/>
              </a:lnSpc>
            </a:pPr>
            <a:r>
              <a:rPr lang="ru-RU" sz="863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г. Санкт-Петербург, </a:t>
            </a:r>
            <a:r>
              <a:rPr lang="ru-RU" sz="863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Ушаковская</a:t>
            </a:r>
            <a:r>
              <a:rPr lang="ru-RU" sz="863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863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набережная, д.5, лит</a:t>
            </a:r>
            <a:r>
              <a:rPr lang="ru-RU" sz="863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А</a:t>
            </a:r>
            <a:endParaRPr lang="ru-RU" sz="863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73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5516" y="157781"/>
            <a:ext cx="1170697" cy="441641"/>
          </a:xfrm>
          <a:prstGeom prst="rect">
            <a:avLst/>
          </a:prstGeom>
        </p:spPr>
      </p:pic>
      <p:sp>
        <p:nvSpPr>
          <p:cNvPr id="97" name="TextBox 96"/>
          <p:cNvSpPr txBox="1"/>
          <p:nvPr/>
        </p:nvSpPr>
        <p:spPr>
          <a:xfrm>
            <a:off x="6461371" y="9816019"/>
            <a:ext cx="906576" cy="761782"/>
          </a:xfrm>
          <a:prstGeom prst="rect">
            <a:avLst/>
          </a:prstGeom>
          <a:noFill/>
        </p:spPr>
        <p:txBody>
          <a:bodyPr wrap="square" lIns="0" rtlCol="0" anchor="ctr" anchorCtr="0">
            <a:noAutofit/>
          </a:bodyPr>
          <a:lstStyle/>
          <a:p>
            <a:pPr algn="ctr"/>
            <a:r>
              <a:rPr lang="ru-RU" sz="1619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239</a:t>
            </a:r>
            <a:endParaRPr lang="ru-RU" sz="1619" b="1" dirty="0">
              <a:solidFill>
                <a:schemeClr val="tx1">
                  <a:lumMod val="50000"/>
                  <a:lumOff val="50000"/>
                </a:schemeClr>
              </a:solidFill>
              <a:ea typeface="Verdan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9322" y="9931819"/>
            <a:ext cx="3169677" cy="524616"/>
          </a:xfrm>
          <a:prstGeom prst="rect">
            <a:avLst/>
          </a:prstGeom>
          <a:noFill/>
        </p:spPr>
        <p:txBody>
          <a:bodyPr wrap="square" lIns="0" tIns="38856" rIns="77712" bIns="38856" numCol="2" rtlCol="0">
            <a:noAutofit/>
          </a:bodyPr>
          <a:lstStyle/>
          <a:p>
            <a:r>
              <a:rPr lang="ru-RU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Контактная информация:</a:t>
            </a:r>
            <a:endParaRPr lang="en-US" sz="800" b="1" dirty="0" smtClean="0">
              <a:solidFill>
                <a:schemeClr val="tx1">
                  <a:lumMod val="50000"/>
                  <a:lumOff val="50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r>
              <a:rPr lang="ru-RU" sz="8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+ 7 916-450-28-44  </a:t>
            </a:r>
          </a:p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E-mail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: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dn@trust.ru</a:t>
            </a:r>
            <a:r>
              <a: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800" dirty="0" smtClean="0">
              <a:solidFill>
                <a:schemeClr val="tx1">
                  <a:lumMod val="50000"/>
                  <a:lumOff val="5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8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Адрес</a:t>
            </a:r>
            <a:r>
              <a: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: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 </a:t>
            </a:r>
            <a:endParaRPr lang="en-US" sz="800" dirty="0" smtClean="0">
              <a:solidFill>
                <a:schemeClr val="tx1">
                  <a:lumMod val="50000"/>
                  <a:lumOff val="50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r>
              <a:rPr lang="ru-RU" sz="8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Известковый </a:t>
            </a:r>
            <a:r>
              <a: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переулок, 3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, </a:t>
            </a:r>
            <a:b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</a:b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1</a:t>
            </a:r>
            <a:r>
              <a: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09004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, </a:t>
            </a:r>
            <a:r>
              <a: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Москва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465" y="1014896"/>
            <a:ext cx="3710210" cy="1971049"/>
          </a:xfrm>
          <a:prstGeom prst="rect">
            <a:avLst/>
          </a:prstGeom>
        </p:spPr>
      </p:pic>
      <p:grpSp>
        <p:nvGrpSpPr>
          <p:cNvPr id="29" name="Group 74">
            <a:extLst>
              <a:ext uri="{FF2B5EF4-FFF2-40B4-BE49-F238E27FC236}">
                <a16:creationId xmlns="" xmlns:a16="http://schemas.microsoft.com/office/drawing/2014/main" id="{35462A5D-FAD6-744B-A702-0C8BAA70F5A1}"/>
              </a:ext>
            </a:extLst>
          </p:cNvPr>
          <p:cNvGrpSpPr/>
          <p:nvPr/>
        </p:nvGrpSpPr>
        <p:grpSpPr>
          <a:xfrm>
            <a:off x="6294422" y="2139280"/>
            <a:ext cx="333898" cy="448803"/>
            <a:chOff x="4596372" y="1532682"/>
            <a:chExt cx="328178" cy="473267"/>
          </a:xfrm>
        </p:grpSpPr>
        <p:sp>
          <p:nvSpPr>
            <p:cNvPr id="30" name="Oval 75">
              <a:extLst>
                <a:ext uri="{FF2B5EF4-FFF2-40B4-BE49-F238E27FC236}">
                  <a16:creationId xmlns="" xmlns:a16="http://schemas.microsoft.com/office/drawing/2014/main" id="{970BDF65-5E3F-C042-A340-2DE32EC09A41}"/>
                </a:ext>
              </a:extLst>
            </p:cNvPr>
            <p:cNvSpPr/>
            <p:nvPr/>
          </p:nvSpPr>
          <p:spPr>
            <a:xfrm flipH="1" flipV="1">
              <a:off x="4646571" y="1544116"/>
              <a:ext cx="240480" cy="2404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47"/>
            </a:p>
          </p:txBody>
        </p:sp>
        <p:pic>
          <p:nvPicPr>
            <p:cNvPr id="31" name="Graphic 19">
              <a:extLst>
                <a:ext uri="{FF2B5EF4-FFF2-40B4-BE49-F238E27FC236}">
                  <a16:creationId xmlns="" xmlns:a16="http://schemas.microsoft.com/office/drawing/2014/main" id="{CC3C24EB-E25B-4543-82ED-189461C357A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5"/>
                </a:ext>
              </a:extLst>
            </a:blip>
            <a:stretch>
              <a:fillRect/>
            </a:stretch>
          </p:blipFill>
          <p:spPr>
            <a:xfrm>
              <a:off x="4596372" y="1532682"/>
              <a:ext cx="328178" cy="473267"/>
            </a:xfrm>
            <a:prstGeom prst="rect">
              <a:avLst/>
            </a:prstGeom>
          </p:spPr>
        </p:pic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465" y="2968039"/>
            <a:ext cx="3710210" cy="274182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465" y="5709861"/>
            <a:ext cx="3710210" cy="2770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96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1501</TotalTime>
  <Words>136</Words>
  <Application>Microsoft Office PowerPoint</Application>
  <PresentationFormat>Произвольный</PresentationFormat>
  <Paragraphs>50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Якушкин Александр Викторович</dc:creator>
  <cp:lastModifiedBy>Солдатов Дмитрий Алексеевич</cp:lastModifiedBy>
  <cp:revision>244</cp:revision>
  <cp:lastPrinted>2020-01-30T16:51:56Z</cp:lastPrinted>
  <dcterms:created xsi:type="dcterms:W3CDTF">2020-01-10T09:54:38Z</dcterms:created>
  <dcterms:modified xsi:type="dcterms:W3CDTF">2021-05-28T10:53:21Z</dcterms:modified>
</cp:coreProperties>
</file>